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5"/>
  </p:notesMasterIdLst>
  <p:handoutMasterIdLst>
    <p:handoutMasterId r:id="rId26"/>
  </p:handoutMasterIdLst>
  <p:sldIdLst>
    <p:sldId id="274" r:id="rId2"/>
    <p:sldId id="276" r:id="rId3"/>
    <p:sldId id="701" r:id="rId4"/>
    <p:sldId id="702" r:id="rId5"/>
    <p:sldId id="703" r:id="rId6"/>
    <p:sldId id="704" r:id="rId7"/>
    <p:sldId id="705" r:id="rId8"/>
    <p:sldId id="710" r:id="rId9"/>
    <p:sldId id="711" r:id="rId10"/>
    <p:sldId id="712" r:id="rId11"/>
    <p:sldId id="718" r:id="rId12"/>
    <p:sldId id="715" r:id="rId13"/>
    <p:sldId id="716" r:id="rId14"/>
    <p:sldId id="717" r:id="rId15"/>
    <p:sldId id="713" r:id="rId16"/>
    <p:sldId id="714" r:id="rId17"/>
    <p:sldId id="706" r:id="rId18"/>
    <p:sldId id="707" r:id="rId19"/>
    <p:sldId id="708" r:id="rId20"/>
    <p:sldId id="709" r:id="rId21"/>
    <p:sldId id="586" r:id="rId22"/>
    <p:sldId id="528" r:id="rId23"/>
    <p:sldId id="40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  <p14:sldId id="276"/>
          </p14:sldIdLst>
        </p14:section>
        <p14:section name="Променливи" id="{3137BB84-4BD0-4D93-AED1-56F86618063F}">
          <p14:sldIdLst>
            <p14:sldId id="701"/>
            <p14:sldId id="702"/>
            <p14:sldId id="703"/>
            <p14:sldId id="704"/>
            <p14:sldId id="705"/>
          </p14:sldIdLst>
        </p14:section>
        <p14:section name="Алгоритъм за размяна на стойности" id="{5C69F9C2-42E6-4577-A453-84DFA9EFCB3A}">
          <p14:sldIdLst>
            <p14:sldId id="710"/>
            <p14:sldId id="711"/>
            <p14:sldId id="712"/>
          </p14:sldIdLst>
        </p14:section>
        <p14:section name="Използване на алгоритъм за размяна на стойности" id="{2F162979-2679-45DF-A0FF-CE0CE069255F}">
          <p14:sldIdLst>
            <p14:sldId id="718"/>
            <p14:sldId id="715"/>
            <p14:sldId id="716"/>
            <p14:sldId id="717"/>
          </p14:sldIdLst>
        </p14:section>
        <p14:section name="Алгоритъм за броене на елементи" id="{6C536A8D-1FE5-498F-BC82-4538E1A83575}">
          <p14:sldIdLst>
            <p14:sldId id="713"/>
            <p14:sldId id="714"/>
          </p14:sldIdLst>
        </p14:section>
        <p14:section name="Използване на алгоритъм за броене на елементи" id="{C00834A8-3982-476D-BBB8-50EEB43FDB5D}">
          <p14:sldIdLst>
            <p14:sldId id="706"/>
            <p14:sldId id="707"/>
            <p14:sldId id="708"/>
            <p14:sldId id="709"/>
          </p14:sldIdLst>
        </p14:section>
        <p14:section name="Заключение" id="{10E03AB1-9AA8-4E86-9A64-D741901E50A2}">
          <p14:sldIdLst>
            <p14:sldId id="586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  <p:cmAuthor id="2" name="Muharem" initials="M" lastIdx="1" clrIdx="1">
    <p:extLst>
      <p:ext uri="{19B8F6BF-5375-455C-9EA6-DF929625EA0E}">
        <p15:presenceInfo xmlns:p15="http://schemas.microsoft.com/office/powerpoint/2012/main" userId="6656750bdb50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D5DD"/>
    <a:srgbClr val="234465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3AFA56-0E8C-4EBD-8FE7-7622987BC3CE}" v="39" dt="2023-08-11T16:35:34.36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67" autoAdjust="0"/>
    <p:restoredTop sz="94609" autoAdjust="0"/>
  </p:normalViewPr>
  <p:slideViewPr>
    <p:cSldViewPr snapToGrid="0" showGuides="1">
      <p:cViewPr varScale="1">
        <p:scale>
          <a:sx n="109" d="100"/>
          <a:sy n="109" d="100"/>
        </p:scale>
        <p:origin x="318" y="10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ralieva,Rumyana (GBS Sourcing) BI-BG-S" userId="acb836a2-01b2-4c83-bf7f-a32750ad8778" providerId="ADAL" clId="{683AFA56-0E8C-4EBD-8FE7-7622987BC3CE}"/>
    <pc:docChg chg="undo custSel modSld">
      <pc:chgData name="Zaralieva,Rumyana (GBS Sourcing) BI-BG-S" userId="acb836a2-01b2-4c83-bf7f-a32750ad8778" providerId="ADAL" clId="{683AFA56-0E8C-4EBD-8FE7-7622987BC3CE}" dt="2023-08-11T16:36:54.115" v="162" actId="14100"/>
      <pc:docMkLst>
        <pc:docMk/>
      </pc:docMkLst>
      <pc:sldChg chg="modAnim">
        <pc:chgData name="Zaralieva,Rumyana (GBS Sourcing) BI-BG-S" userId="acb836a2-01b2-4c83-bf7f-a32750ad8778" providerId="ADAL" clId="{683AFA56-0E8C-4EBD-8FE7-7622987BC3CE}" dt="2023-08-11T16:13:32.699" v="23"/>
        <pc:sldMkLst>
          <pc:docMk/>
          <pc:sldMk cId="3072402304" sldId="635"/>
        </pc:sldMkLst>
      </pc:sldChg>
      <pc:sldChg chg="addSp delSp modSp mod modAnim">
        <pc:chgData name="Zaralieva,Rumyana (GBS Sourcing) BI-BG-S" userId="acb836a2-01b2-4c83-bf7f-a32750ad8778" providerId="ADAL" clId="{683AFA56-0E8C-4EBD-8FE7-7622987BC3CE}" dt="2023-08-11T16:35:34.367" v="158"/>
        <pc:sldMkLst>
          <pc:docMk/>
          <pc:sldMk cId="1139474173" sldId="644"/>
        </pc:sldMkLst>
        <pc:spChg chg="del">
          <ac:chgData name="Zaralieva,Rumyana (GBS Sourcing) BI-BG-S" userId="acb836a2-01b2-4c83-bf7f-a32750ad8778" providerId="ADAL" clId="{683AFA56-0E8C-4EBD-8FE7-7622987BC3CE}" dt="2023-08-11T16:31:13.563" v="131" actId="478"/>
          <ac:spMkLst>
            <pc:docMk/>
            <pc:sldMk cId="1139474173" sldId="644"/>
            <ac:spMk id="2" creationId="{8036882D-658D-CB8A-72F5-C658CDF732C1}"/>
          </ac:spMkLst>
        </pc:spChg>
        <pc:spChg chg="mod">
          <ac:chgData name="Zaralieva,Rumyana (GBS Sourcing) BI-BG-S" userId="acb836a2-01b2-4c83-bf7f-a32750ad8778" providerId="ADAL" clId="{683AFA56-0E8C-4EBD-8FE7-7622987BC3CE}" dt="2023-08-11T16:35:13.716" v="156" actId="20577"/>
          <ac:spMkLst>
            <pc:docMk/>
            <pc:sldMk cId="1139474173" sldId="644"/>
            <ac:spMk id="5" creationId="{52257ABB-6E9B-4338-8204-41F5119CB79D}"/>
          </ac:spMkLst>
        </pc:spChg>
        <pc:picChg chg="add mod modCrop">
          <ac:chgData name="Zaralieva,Rumyana (GBS Sourcing) BI-BG-S" userId="acb836a2-01b2-4c83-bf7f-a32750ad8778" providerId="ADAL" clId="{683AFA56-0E8C-4EBD-8FE7-7622987BC3CE}" dt="2023-08-11T16:34:03.361" v="144" actId="14100"/>
          <ac:picMkLst>
            <pc:docMk/>
            <pc:sldMk cId="1139474173" sldId="644"/>
            <ac:picMk id="6" creationId="{CF99B202-E220-3C6A-4AD3-B63599D17F46}"/>
          </ac:picMkLst>
        </pc:picChg>
        <pc:picChg chg="add del mod">
          <ac:chgData name="Zaralieva,Rumyana (GBS Sourcing) BI-BG-S" userId="acb836a2-01b2-4c83-bf7f-a32750ad8778" providerId="ADAL" clId="{683AFA56-0E8C-4EBD-8FE7-7622987BC3CE}" dt="2023-08-11T16:34:19.099" v="146" actId="478"/>
          <ac:picMkLst>
            <pc:docMk/>
            <pc:sldMk cId="1139474173" sldId="644"/>
            <ac:picMk id="8" creationId="{0388C0FC-0523-974D-4101-662EC927C687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35:02.568" v="153" actId="962"/>
          <ac:picMkLst>
            <pc:docMk/>
            <pc:sldMk cId="1139474173" sldId="644"/>
            <ac:picMk id="11" creationId="{42AF20DF-0BEA-28CC-6CDE-C5FF094DE025}"/>
          </ac:picMkLst>
        </pc:picChg>
      </pc:sldChg>
      <pc:sldChg chg="addSp delSp modSp mod">
        <pc:chgData name="Zaralieva,Rumyana (GBS Sourcing) BI-BG-S" userId="acb836a2-01b2-4c83-bf7f-a32750ad8778" providerId="ADAL" clId="{683AFA56-0E8C-4EBD-8FE7-7622987BC3CE}" dt="2023-08-11T16:12:07.143" v="11" actId="208"/>
        <pc:sldMkLst>
          <pc:docMk/>
          <pc:sldMk cId="3444872940" sldId="664"/>
        </pc:sldMkLst>
        <pc:spChg chg="del">
          <ac:chgData name="Zaralieva,Rumyana (GBS Sourcing) BI-BG-S" userId="acb836a2-01b2-4c83-bf7f-a32750ad8778" providerId="ADAL" clId="{683AFA56-0E8C-4EBD-8FE7-7622987BC3CE}" dt="2023-08-11T16:11:17.993" v="3" actId="478"/>
          <ac:spMkLst>
            <pc:docMk/>
            <pc:sldMk cId="3444872940" sldId="664"/>
            <ac:spMk id="2" creationId="{B9432C41-8D8F-2629-AA6F-1CA0AD72C6F2}"/>
          </ac:spMkLst>
        </pc:spChg>
        <pc:picChg chg="del">
          <ac:chgData name="Zaralieva,Rumyana (GBS Sourcing) BI-BG-S" userId="acb836a2-01b2-4c83-bf7f-a32750ad8778" providerId="ADAL" clId="{683AFA56-0E8C-4EBD-8FE7-7622987BC3CE}" dt="2023-08-11T16:10:54.232" v="0" actId="478"/>
          <ac:picMkLst>
            <pc:docMk/>
            <pc:sldMk cId="3444872940" sldId="664"/>
            <ac:picMk id="4" creationId="{00000000-0000-0000-0000-000000000000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12:07.143" v="11" actId="208"/>
          <ac:picMkLst>
            <pc:docMk/>
            <pc:sldMk cId="3444872940" sldId="664"/>
            <ac:picMk id="6" creationId="{1431E400-2A7F-5E78-DD82-A28FCF9DD5B4}"/>
          </ac:picMkLst>
        </pc:picChg>
      </pc:sldChg>
      <pc:sldChg chg="delSp modSp mod">
        <pc:chgData name="Zaralieva,Rumyana (GBS Sourcing) BI-BG-S" userId="acb836a2-01b2-4c83-bf7f-a32750ad8778" providerId="ADAL" clId="{683AFA56-0E8C-4EBD-8FE7-7622987BC3CE}" dt="2023-08-11T16:36:02.425" v="159" actId="208"/>
        <pc:sldMkLst>
          <pc:docMk/>
          <pc:sldMk cId="4162728835" sldId="666"/>
        </pc:sldMkLst>
        <pc:spChg chg="del">
          <ac:chgData name="Zaralieva,Rumyana (GBS Sourcing) BI-BG-S" userId="acb836a2-01b2-4c83-bf7f-a32750ad8778" providerId="ADAL" clId="{683AFA56-0E8C-4EBD-8FE7-7622987BC3CE}" dt="2023-08-11T16:14:52.096" v="25" actId="478"/>
          <ac:spMkLst>
            <pc:docMk/>
            <pc:sldMk cId="4162728835" sldId="666"/>
            <ac:spMk id="6" creationId="{064039AD-F593-E647-964B-9AD4ED43B0BF}"/>
          </ac:spMkLst>
        </pc:spChg>
        <pc:picChg chg="mod">
          <ac:chgData name="Zaralieva,Rumyana (GBS Sourcing) BI-BG-S" userId="acb836a2-01b2-4c83-bf7f-a32750ad8778" providerId="ADAL" clId="{683AFA56-0E8C-4EBD-8FE7-7622987BC3CE}" dt="2023-08-11T16:36:02.425" v="159" actId="208"/>
          <ac:picMkLst>
            <pc:docMk/>
            <pc:sldMk cId="4162728835" sldId="666"/>
            <ac:picMk id="5" creationId="{00000000-0000-0000-0000-000000000000}"/>
          </ac:picMkLst>
        </pc:picChg>
      </pc:sldChg>
      <pc:sldChg chg="delSp modSp mod">
        <pc:chgData name="Zaralieva,Rumyana (GBS Sourcing) BI-BG-S" userId="acb836a2-01b2-4c83-bf7f-a32750ad8778" providerId="ADAL" clId="{683AFA56-0E8C-4EBD-8FE7-7622987BC3CE}" dt="2023-08-11T16:15:53.006" v="27" actId="478"/>
        <pc:sldMkLst>
          <pc:docMk/>
          <pc:sldMk cId="3131606829" sldId="667"/>
        </pc:sldMkLst>
        <pc:spChg chg="del">
          <ac:chgData name="Zaralieva,Rumyana (GBS Sourcing) BI-BG-S" userId="acb836a2-01b2-4c83-bf7f-a32750ad8778" providerId="ADAL" clId="{683AFA56-0E8C-4EBD-8FE7-7622987BC3CE}" dt="2023-08-11T16:15:53.006" v="27" actId="478"/>
          <ac:spMkLst>
            <pc:docMk/>
            <pc:sldMk cId="3131606829" sldId="667"/>
            <ac:spMk id="6" creationId="{4DBD4092-C56C-59A7-1007-4276801C949B}"/>
          </ac:spMkLst>
        </pc:spChg>
        <pc:picChg chg="mod">
          <ac:chgData name="Zaralieva,Rumyana (GBS Sourcing) BI-BG-S" userId="acb836a2-01b2-4c83-bf7f-a32750ad8778" providerId="ADAL" clId="{683AFA56-0E8C-4EBD-8FE7-7622987BC3CE}" dt="2023-08-11T16:15:43.749" v="26" actId="14826"/>
          <ac:picMkLst>
            <pc:docMk/>
            <pc:sldMk cId="3131606829" sldId="667"/>
            <ac:picMk id="5" creationId="{00000000-0000-0000-0000-000000000000}"/>
          </ac:picMkLst>
        </pc:picChg>
      </pc:sldChg>
      <pc:sldChg chg="addSp delSp modSp mod modAnim">
        <pc:chgData name="Zaralieva,Rumyana (GBS Sourcing) BI-BG-S" userId="acb836a2-01b2-4c83-bf7f-a32750ad8778" providerId="ADAL" clId="{683AFA56-0E8C-4EBD-8FE7-7622987BC3CE}" dt="2023-08-11T16:18:20.735" v="45"/>
        <pc:sldMkLst>
          <pc:docMk/>
          <pc:sldMk cId="1683193589" sldId="672"/>
        </pc:sldMkLst>
        <pc:spChg chg="mod">
          <ac:chgData name="Zaralieva,Rumyana (GBS Sourcing) BI-BG-S" userId="acb836a2-01b2-4c83-bf7f-a32750ad8778" providerId="ADAL" clId="{683AFA56-0E8C-4EBD-8FE7-7622987BC3CE}" dt="2023-08-11T16:17:26.513" v="35" actId="14100"/>
          <ac:spMkLst>
            <pc:docMk/>
            <pc:sldMk cId="1683193589" sldId="672"/>
            <ac:spMk id="2" creationId="{00000000-0000-0000-0000-000000000000}"/>
          </ac:spMkLst>
        </pc:spChg>
        <pc:spChg chg="del">
          <ac:chgData name="Zaralieva,Rumyana (GBS Sourcing) BI-BG-S" userId="acb836a2-01b2-4c83-bf7f-a32750ad8778" providerId="ADAL" clId="{683AFA56-0E8C-4EBD-8FE7-7622987BC3CE}" dt="2023-08-11T16:17:02.750" v="28" actId="478"/>
          <ac:spMkLst>
            <pc:docMk/>
            <pc:sldMk cId="1683193589" sldId="672"/>
            <ac:spMk id="6" creationId="{F414B1CD-2515-B80D-F61B-39F08041FF46}"/>
          </ac:spMkLst>
        </pc:spChg>
        <pc:picChg chg="mod">
          <ac:chgData name="Zaralieva,Rumyana (GBS Sourcing) BI-BG-S" userId="acb836a2-01b2-4c83-bf7f-a32750ad8778" providerId="ADAL" clId="{683AFA56-0E8C-4EBD-8FE7-7622987BC3CE}" dt="2023-08-11T16:17:35.997" v="40" actId="1076"/>
          <ac:picMkLst>
            <pc:docMk/>
            <pc:sldMk cId="1683193589" sldId="672"/>
            <ac:picMk id="5" creationId="{00000000-0000-0000-0000-000000000000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17:39.804" v="42" actId="1076"/>
          <ac:picMkLst>
            <pc:docMk/>
            <pc:sldMk cId="1683193589" sldId="672"/>
            <ac:picMk id="8" creationId="{89B5481A-FB1C-B642-CEC5-4B9F215BC369}"/>
          </ac:picMkLst>
        </pc:picChg>
      </pc:sldChg>
      <pc:sldChg chg="addSp delSp modSp mod modAnim">
        <pc:chgData name="Zaralieva,Rumyana (GBS Sourcing) BI-BG-S" userId="acb836a2-01b2-4c83-bf7f-a32750ad8778" providerId="ADAL" clId="{683AFA56-0E8C-4EBD-8FE7-7622987BC3CE}" dt="2023-08-11T16:36:54.115" v="162" actId="14100"/>
        <pc:sldMkLst>
          <pc:docMk/>
          <pc:sldMk cId="2550595343" sldId="675"/>
        </pc:sldMkLst>
        <pc:spChg chg="del">
          <ac:chgData name="Zaralieva,Rumyana (GBS Sourcing) BI-BG-S" userId="acb836a2-01b2-4c83-bf7f-a32750ad8778" providerId="ADAL" clId="{683AFA56-0E8C-4EBD-8FE7-7622987BC3CE}" dt="2023-08-11T16:26:28.768" v="100" actId="478"/>
          <ac:spMkLst>
            <pc:docMk/>
            <pc:sldMk cId="2550595343" sldId="675"/>
            <ac:spMk id="6" creationId="{9EF2964C-E0E4-38BE-EBFB-07EC279383FC}"/>
          </ac:spMkLst>
        </pc:spChg>
        <pc:spChg chg="del">
          <ac:chgData name="Zaralieva,Rumyana (GBS Sourcing) BI-BG-S" userId="acb836a2-01b2-4c83-bf7f-a32750ad8778" providerId="ADAL" clId="{683AFA56-0E8C-4EBD-8FE7-7622987BC3CE}" dt="2023-08-11T16:27:05.329" v="110" actId="478"/>
          <ac:spMkLst>
            <pc:docMk/>
            <pc:sldMk cId="2550595343" sldId="675"/>
            <ac:spMk id="7" creationId="{8FE1B987-74E8-1374-70C6-BA50BE096B44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28:09.328" v="122" actId="1076"/>
          <ac:spMkLst>
            <pc:docMk/>
            <pc:sldMk cId="2550595343" sldId="675"/>
            <ac:spMk id="10" creationId="{0FC94885-9E7E-0EAB-5BCF-9F3CBDB66E87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36:47.476" v="160" actId="1076"/>
          <ac:spMkLst>
            <pc:docMk/>
            <pc:sldMk cId="2550595343" sldId="675"/>
            <ac:spMk id="11" creationId="{BDE55FDF-4CE9-0172-3715-48D45C69BA99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28:48.821" v="130" actId="14100"/>
          <ac:spMkLst>
            <pc:docMk/>
            <pc:sldMk cId="2550595343" sldId="675"/>
            <ac:spMk id="12" creationId="{6C3A5D8E-F9BF-DF69-173F-1C3E4215447C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36:54.115" v="162" actId="14100"/>
          <ac:spMkLst>
            <pc:docMk/>
            <pc:sldMk cId="2550595343" sldId="675"/>
            <ac:spMk id="13" creationId="{C9C7D803-8D08-3FA2-3953-8A2C754BE653}"/>
          </ac:spMkLst>
        </pc:spChg>
        <pc:picChg chg="add mod modCrop">
          <ac:chgData name="Zaralieva,Rumyana (GBS Sourcing) BI-BG-S" userId="acb836a2-01b2-4c83-bf7f-a32750ad8778" providerId="ADAL" clId="{683AFA56-0E8C-4EBD-8FE7-7622987BC3CE}" dt="2023-08-11T16:26:43.550" v="106" actId="1076"/>
          <ac:picMkLst>
            <pc:docMk/>
            <pc:sldMk cId="2550595343" sldId="675"/>
            <ac:picMk id="2" creationId="{ACBA5D35-5B31-0843-B23F-FD6F39EBE63F}"/>
          </ac:picMkLst>
        </pc:picChg>
        <pc:picChg chg="mod modCrop">
          <ac:chgData name="Zaralieva,Rumyana (GBS Sourcing) BI-BG-S" userId="acb836a2-01b2-4c83-bf7f-a32750ad8778" providerId="ADAL" clId="{683AFA56-0E8C-4EBD-8FE7-7622987BC3CE}" dt="2023-08-11T16:26:47.061" v="108" actId="1076"/>
          <ac:picMkLst>
            <pc:docMk/>
            <pc:sldMk cId="2550595343" sldId="675"/>
            <ac:picMk id="5" creationId="{00000000-0000-0000-0000-000000000000}"/>
          </ac:picMkLst>
        </pc:picChg>
        <pc:picChg chg="add mod modCrop">
          <ac:chgData name="Zaralieva,Rumyana (GBS Sourcing) BI-BG-S" userId="acb836a2-01b2-4c83-bf7f-a32750ad8778" providerId="ADAL" clId="{683AFA56-0E8C-4EBD-8FE7-7622987BC3CE}" dt="2023-08-11T16:26:41.823" v="105" actId="1076"/>
          <ac:picMkLst>
            <pc:docMk/>
            <pc:sldMk cId="2550595343" sldId="675"/>
            <ac:picMk id="8" creationId="{B086F2A9-D5FC-9FFD-43B2-0EB228863C63}"/>
          </ac:picMkLst>
        </pc:picChg>
        <pc:picChg chg="add mod modCrop">
          <ac:chgData name="Zaralieva,Rumyana (GBS Sourcing) BI-BG-S" userId="acb836a2-01b2-4c83-bf7f-a32750ad8778" providerId="ADAL" clId="{683AFA56-0E8C-4EBD-8FE7-7622987BC3CE}" dt="2023-08-11T16:26:44.531" v="107" actId="1076"/>
          <ac:picMkLst>
            <pc:docMk/>
            <pc:sldMk cId="2550595343" sldId="675"/>
            <ac:picMk id="9" creationId="{45356975-3744-5608-A4B8-A04EE684575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24.8.2023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8/24/2023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264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2820" y="1435108"/>
            <a:ext cx="7804097" cy="46913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7996846" y="1101255"/>
            <a:ext cx="62937" cy="5178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9711" y="1876206"/>
            <a:ext cx="186904" cy="440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5989" y="1353867"/>
            <a:ext cx="3269246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8/24/2023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8/24/2023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8/24/2023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8/24/2023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8/24/2023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8/24/2023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8/24/2023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91" r:id="rId12"/>
    <p:sldLayoutId id="2147483686" r:id="rId13"/>
    <p:sldLayoutId id="2147483689" r:id="rId14"/>
    <p:sldLayoutId id="2147483688" r:id="rId15"/>
    <p:sldLayoutId id="214748368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7" y="1773905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 smtClean="0"/>
              <a:t>Използване на променливи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7" y="429804"/>
            <a:ext cx="10965303" cy="1293488"/>
          </a:xfrm>
        </p:spPr>
        <p:txBody>
          <a:bodyPr>
            <a:noAutofit/>
          </a:bodyPr>
          <a:lstStyle/>
          <a:p>
            <a:r>
              <a:rPr lang="ru-RU" dirty="0"/>
              <a:t>Алгоритми за размяна на </a:t>
            </a:r>
            <a:r>
              <a:rPr lang="ru-RU" dirty="0" smtClean="0"/>
              <a:t>стойности и броене на елементи</a:t>
            </a:r>
            <a:endParaRPr lang="en-US" sz="4800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910" y="2424613"/>
            <a:ext cx="3935194" cy="295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 в </a:t>
            </a:r>
            <a:r>
              <a:rPr lang="en-US" dirty="0" smtClean="0"/>
              <a:t>Scratch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75" y="1329189"/>
            <a:ext cx="4467849" cy="5068007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4048126" y="1243464"/>
            <a:ext cx="5229224" cy="1166361"/>
          </a:xfrm>
          <a:prstGeom prst="wedgeRoundRectCallout">
            <a:avLst>
              <a:gd name="adj1" fmla="val -41033"/>
              <a:gd name="adj2" fmla="val 9998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Алгоритъм за присвояване на стойности, приложен в 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Scratch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738" y="3276600"/>
            <a:ext cx="2019582" cy="1905266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 bwMode="auto">
          <a:xfrm>
            <a:off x="9080387" y="2809875"/>
            <a:ext cx="2724150" cy="933450"/>
          </a:xfrm>
          <a:prstGeom prst="wedgeRoundRectCallout">
            <a:avLst>
              <a:gd name="adj1" fmla="val -66987"/>
              <a:gd name="adj2" fmla="val 10637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Краен резултат 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8920261" y="4463621"/>
            <a:ext cx="2646151" cy="1933575"/>
          </a:xfrm>
          <a:prstGeom prst="wedgeRoundRectCallout">
            <a:avLst>
              <a:gd name="adj1" fmla="val -62122"/>
              <a:gd name="adj2" fmla="val -2863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Помощтната променлива остава със стойноста на 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486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Неудобната пейка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00051" y="5614599"/>
            <a:ext cx="11525250" cy="675365"/>
          </a:xfrm>
        </p:spPr>
        <p:txBody>
          <a:bodyPr/>
          <a:lstStyle/>
          <a:p>
            <a:r>
              <a:rPr lang="bg-BG" dirty="0" smtClean="0"/>
              <a:t>Използване на алгоритъм </a:t>
            </a:r>
            <a:r>
              <a:rPr lang="bg-BG" dirty="0"/>
              <a:t>за размяна на стойности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182" y="1924050"/>
            <a:ext cx="2739429" cy="158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94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57274"/>
            <a:ext cx="12192001" cy="583406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Неудобната пейка – код на котката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4585194" y="1133476"/>
            <a:ext cx="5758956" cy="1485899"/>
          </a:xfrm>
          <a:prstGeom prst="wedgeRoundRectCallout">
            <a:avLst>
              <a:gd name="adj1" fmla="val -38727"/>
              <a:gd name="adj2" fmla="val 10169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Задаваме стойности на променливите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котка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котка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първоначалната ѝ позиция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85724" y="3074970"/>
            <a:ext cx="2343150" cy="1457325"/>
          </a:xfrm>
          <a:prstGeom prst="wedgeRoundRectCallout">
            <a:avLst>
              <a:gd name="adj1" fmla="val 76321"/>
              <a:gd name="adj2" fmla="val 245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Чакаме отговор от потребителя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6677024" y="4913676"/>
            <a:ext cx="4554785" cy="1401399"/>
          </a:xfrm>
          <a:prstGeom prst="wedgeRoundRectCallout">
            <a:avLst>
              <a:gd name="adj1" fmla="val -79236"/>
              <a:gd name="adj2" fmla="val -4016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отговор == да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предвижваме котката до позицията на пингвина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1564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Неудобната пейка – код на </a:t>
            </a:r>
            <a:r>
              <a:rPr lang="bg-BG" dirty="0" smtClean="0"/>
              <a:t>пингвина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" y="1087440"/>
            <a:ext cx="12192000" cy="577356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4505277" y="1196120"/>
            <a:ext cx="5886497" cy="1907177"/>
          </a:xfrm>
          <a:prstGeom prst="wedgeRoundRectCallout">
            <a:avLst>
              <a:gd name="adj1" fmla="val -38781"/>
              <a:gd name="adj2" fmla="val 919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Също както при котката, задаваме стойности на променливите 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пингвина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пингвина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първоначалната му позиция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6951648" y="3319438"/>
            <a:ext cx="4829175" cy="1842884"/>
          </a:xfrm>
          <a:prstGeom prst="wedgeRoundRectCallout">
            <a:avLst>
              <a:gd name="adj1" fmla="val -79321"/>
              <a:gd name="adj2" fmla="val 2725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Тъй като трябва да проверим дали котката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движи,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изчакваме котката да докосне пингвина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5803615" y="5339781"/>
            <a:ext cx="5891483" cy="1366260"/>
          </a:xfrm>
          <a:prstGeom prst="wedgeRoundRectCallout">
            <a:avLst>
              <a:gd name="adj1" fmla="val -66425"/>
              <a:gd name="adj2" fmla="val -5462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котката докосне пингвина,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го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придвижваме до първоначалната позиция на котката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9460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Неудобната пейка – </a:t>
            </a:r>
            <a:r>
              <a:rPr lang="bg-BG" dirty="0" smtClean="0"/>
              <a:t>видео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Scratch - Imagine, Program, Share - Google Chrome 2023-08-20 13-54-2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81825"/>
            <a:ext cx="12192000" cy="66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7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109" y="5114400"/>
            <a:ext cx="10961783" cy="768084"/>
          </a:xfrm>
        </p:spPr>
        <p:txBody>
          <a:bodyPr/>
          <a:lstStyle/>
          <a:p>
            <a:r>
              <a:rPr lang="bg-BG" dirty="0" smtClean="0"/>
              <a:t>Алгоритъм за броене на елементи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869" y="1952625"/>
            <a:ext cx="3588261" cy="148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5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Алгоритъм за броене на </a:t>
            </a:r>
            <a:r>
              <a:rPr lang="bg-BG" dirty="0" smtClean="0"/>
              <a:t>елементи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874" y="1274691"/>
            <a:ext cx="3872202" cy="5100625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 bwMode="auto">
          <a:xfrm>
            <a:off x="7572375" y="1122291"/>
            <a:ext cx="4543425" cy="1849509"/>
          </a:xfrm>
          <a:prstGeom prst="wedgeRoundRectCallout">
            <a:avLst>
              <a:gd name="adj1" fmla="val -49555"/>
              <a:gd name="adj2" fmla="val 5946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Когато броим дадени елементи трябва да зададем начална стойност на променливите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0" y="1821473"/>
            <a:ext cx="4645557" cy="2300654"/>
          </a:xfrm>
          <a:prstGeom prst="wedgeRoundRectCallout">
            <a:avLst>
              <a:gd name="adj1" fmla="val 55137"/>
              <a:gd name="adj2" fmla="val 6733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което трябва да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увеличаваме или намаляваме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стойноста на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променливата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според елементите, които следим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8210552" y="4933950"/>
            <a:ext cx="2971800" cy="1098466"/>
          </a:xfrm>
          <a:prstGeom prst="wedgeRoundRectCallout">
            <a:avLst>
              <a:gd name="adj1" fmla="val -116987"/>
              <a:gd name="adj2" fmla="val 527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Какво ще каже героят накрая?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652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95275" y="4666724"/>
            <a:ext cx="11811000" cy="924451"/>
          </a:xfrm>
        </p:spPr>
        <p:txBody>
          <a:bodyPr/>
          <a:lstStyle/>
          <a:p>
            <a:r>
              <a:rPr lang="bg-BG" dirty="0" smtClean="0"/>
              <a:t>Крадецът на ябълки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19883" y="5722260"/>
            <a:ext cx="10961783" cy="675365"/>
          </a:xfrm>
        </p:spPr>
        <p:txBody>
          <a:bodyPr/>
          <a:lstStyle/>
          <a:p>
            <a:r>
              <a:rPr lang="bg-BG" dirty="0" smtClean="0"/>
              <a:t>Използване на алгоритъм за броене на елементи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682" y="1480416"/>
            <a:ext cx="2240413" cy="237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Крадецът на </a:t>
            </a:r>
            <a:r>
              <a:rPr lang="bg-BG" dirty="0" smtClean="0"/>
              <a:t>ябълки</a:t>
            </a:r>
            <a:r>
              <a:rPr lang="en-US" dirty="0" smtClean="0"/>
              <a:t> – </a:t>
            </a:r>
            <a:r>
              <a:rPr lang="bg-BG" dirty="0" smtClean="0"/>
              <a:t>код на ябълката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75591"/>
            <a:ext cx="12192001" cy="5780943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 bwMode="auto">
          <a:xfrm>
            <a:off x="5021517" y="1075591"/>
            <a:ext cx="6126183" cy="1125150"/>
          </a:xfrm>
          <a:prstGeom prst="wedgeRoundRectCallout">
            <a:avLst>
              <a:gd name="adj1" fmla="val -36825"/>
              <a:gd name="adj2" fmla="val 13409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Създаваме променлива на ябълката и ѝ присвояваме начална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стойност 0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6900" y="1206220"/>
            <a:ext cx="4245548" cy="978840"/>
          </a:xfrm>
          <a:prstGeom prst="wedgeRoundRectCallout">
            <a:avLst>
              <a:gd name="adj1" fmla="val 39456"/>
              <a:gd name="adj2" fmla="val 19753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Поставяме я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случайна позиция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сцената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823726" y="3092465"/>
            <a:ext cx="4720574" cy="704193"/>
          </a:xfrm>
          <a:prstGeom prst="wedgeRoundRectCallout">
            <a:avLst>
              <a:gd name="adj1" fmla="val -86680"/>
              <a:gd name="adj2" fmla="val 8966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безкраен цикъл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0" y="3086100"/>
            <a:ext cx="3446586" cy="1890346"/>
          </a:xfrm>
          <a:prstGeom prst="wedgeRoundRectCallout">
            <a:avLst>
              <a:gd name="adj1" fmla="val 64763"/>
              <a:gd name="adj2" fmla="val 1970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цикъла проверяваме дали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котката допира ябълката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6708531" y="4181922"/>
            <a:ext cx="5299967" cy="2307456"/>
          </a:xfrm>
          <a:prstGeom prst="wedgeRoundRectCallout">
            <a:avLst>
              <a:gd name="adj1" fmla="val -55610"/>
              <a:gd name="adj2" fmla="val -204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условието е изпълнено, се изпълнява кодът вътре (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издава се звук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увеличаваме броя на изядените ябълки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слагаме нова позицията на ябълката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344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Крадецът на </a:t>
            </a:r>
            <a:r>
              <a:rPr lang="bg-BG" dirty="0" smtClean="0"/>
              <a:t>ябълки – код на котката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4830"/>
            <a:ext cx="12192000" cy="578923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143607" y="1274884"/>
            <a:ext cx="5952393" cy="1556238"/>
          </a:xfrm>
          <a:prstGeom prst="wedgeRoundRectCallout">
            <a:avLst>
              <a:gd name="adj1" fmla="val -7687"/>
              <a:gd name="adj2" fmla="val 9018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безкраен цикъл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в който котката се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движи с 4 стъпки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посока на показалеца на мишката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6734908" y="1196120"/>
            <a:ext cx="4570401" cy="1556239"/>
          </a:xfrm>
          <a:prstGeom prst="wedgeRoundRectCallout">
            <a:avLst>
              <a:gd name="adj1" fmla="val -39064"/>
              <a:gd name="adj2" fmla="val 8553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Този кодов блок анимира ходене на котката (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влияе само на визията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094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243250" y="1371605"/>
            <a:ext cx="7767275" cy="459309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 smtClean="0">
                <a:solidFill>
                  <a:schemeClr val="bg1"/>
                </a:solidFill>
              </a:rPr>
              <a:t> </a:t>
            </a:r>
            <a:r>
              <a:rPr lang="bg-BG" sz="3400" b="1" dirty="0" smtClean="0">
                <a:solidFill>
                  <a:schemeClr val="bg1"/>
                </a:solidFill>
              </a:rPr>
              <a:t>Променливи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ru-RU" sz="3400" dirty="0" smtClean="0"/>
              <a:t>Алгоритъм </a:t>
            </a:r>
            <a:r>
              <a:rPr lang="ru-RU" sz="3400" dirty="0"/>
              <a:t>за </a:t>
            </a:r>
            <a:r>
              <a:rPr lang="ru-RU" sz="3400" b="1" dirty="0"/>
              <a:t>размяна на </a:t>
            </a:r>
            <a:r>
              <a:rPr lang="ru-RU" sz="3400" b="1" dirty="0" smtClean="0"/>
              <a:t>стойности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/>
              <a:t>Използване на алгоритъм за размяна на стойности </a:t>
            </a:r>
            <a:endParaRPr lang="ru-RU" sz="3400" dirty="0" smtClean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ru-RU" sz="3400" dirty="0" smtClean="0"/>
              <a:t>Алгоритъм за </a:t>
            </a:r>
            <a:r>
              <a:rPr lang="ru-RU" sz="3400" b="1" dirty="0" smtClean="0"/>
              <a:t>броене на елементи</a:t>
            </a:r>
            <a:endParaRPr lang="en-US" sz="3400" b="1" dirty="0" smtClean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 smtClean="0"/>
              <a:t>Използване </a:t>
            </a:r>
            <a:r>
              <a:rPr lang="bg-BG" dirty="0"/>
              <a:t>на алгоритъм за броене на елементи</a:t>
            </a: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sz="3400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Крадецът на ябълки – видео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Scratch - Imagine, Program, Share - Google Chrome 2023-08-14 15-09-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72156"/>
            <a:ext cx="12195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5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38889" y="1308296"/>
            <a:ext cx="10144593" cy="5384284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258116" y="3980926"/>
            <a:ext cx="2082533" cy="2253824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57195" y="1547936"/>
            <a:ext cx="9472821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chemeClr val="bg2"/>
              </a:buClr>
            </a:pPr>
            <a:r>
              <a:rPr lang="bg-BG" sz="29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Променлива </a:t>
            </a:r>
            <a:r>
              <a:rPr lang="bg-BG" sz="2900" b="1" dirty="0">
                <a:solidFill>
                  <a:schemeClr val="bg2"/>
                </a:solidFill>
              </a:rPr>
              <a:t>– </a:t>
            </a:r>
            <a:r>
              <a:rPr lang="bg-BG" sz="2900" dirty="0">
                <a:solidFill>
                  <a:schemeClr val="bg2"/>
                </a:solidFill>
              </a:rPr>
              <a:t>стойност </a:t>
            </a:r>
            <a:r>
              <a:rPr lang="bg-BG" sz="2900" b="1" dirty="0">
                <a:solidFill>
                  <a:schemeClr val="bg2"/>
                </a:solidFill>
              </a:rPr>
              <a:t>записана</a:t>
            </a:r>
            <a:r>
              <a:rPr lang="bg-BG" sz="2900" dirty="0">
                <a:solidFill>
                  <a:schemeClr val="bg2"/>
                </a:solidFill>
              </a:rPr>
              <a:t> в паметта</a:t>
            </a:r>
            <a:r>
              <a:rPr lang="en-US" sz="2900" dirty="0">
                <a:solidFill>
                  <a:schemeClr val="bg2"/>
                </a:solidFill>
              </a:rPr>
              <a:t> </a:t>
            </a:r>
            <a:r>
              <a:rPr lang="bg-BG" sz="2900" dirty="0">
                <a:solidFill>
                  <a:schemeClr val="bg2"/>
                </a:solidFill>
              </a:rPr>
              <a:t>на </a:t>
            </a:r>
            <a:r>
              <a:rPr lang="en-US" sz="2900" b="1" dirty="0">
                <a:solidFill>
                  <a:schemeClr val="bg2"/>
                </a:solidFill>
              </a:rPr>
              <a:t>Scratch</a:t>
            </a:r>
            <a:endParaRPr lang="bg-BG" sz="2900" b="1" dirty="0">
              <a:solidFill>
                <a:schemeClr val="bg2"/>
              </a:solidFill>
            </a:endParaRPr>
          </a:p>
          <a:p>
            <a:pPr lvl="0">
              <a:buClr>
                <a:schemeClr val="bg2"/>
              </a:buClr>
            </a:pPr>
            <a:r>
              <a:rPr lang="bg-BG" sz="29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Елементи</a:t>
            </a:r>
            <a:r>
              <a:rPr lang="bg-BG" sz="2900" b="1" dirty="0">
                <a:solidFill>
                  <a:schemeClr val="bg2"/>
                </a:solidFill>
              </a:rPr>
              <a:t> </a:t>
            </a:r>
            <a:r>
              <a:rPr lang="bg-BG" sz="2900" dirty="0">
                <a:solidFill>
                  <a:schemeClr val="bg2"/>
                </a:solidFill>
              </a:rPr>
              <a:t>на променливата:</a:t>
            </a:r>
            <a:endParaRPr lang="bg-BG" sz="2900" b="1" dirty="0">
              <a:solidFill>
                <a:schemeClr val="bg2"/>
              </a:solidFill>
            </a:endParaRPr>
          </a:p>
          <a:p>
            <a:pPr marL="914115" lvl="1" indent="-456915">
              <a:buClr>
                <a:schemeClr val="bg2"/>
              </a:buClr>
            </a:pPr>
            <a:r>
              <a:rPr lang="bg-BG" sz="2900" b="1" dirty="0">
                <a:solidFill>
                  <a:schemeClr val="bg2"/>
                </a:solidFill>
              </a:rPr>
              <a:t>Име </a:t>
            </a:r>
          </a:p>
          <a:p>
            <a:pPr marL="914115" lvl="1" indent="-456915">
              <a:buClr>
                <a:schemeClr val="bg2"/>
              </a:buClr>
            </a:pPr>
            <a:r>
              <a:rPr lang="bg-BG" sz="2900" b="1" dirty="0">
                <a:solidFill>
                  <a:schemeClr val="bg2"/>
                </a:solidFill>
              </a:rPr>
              <a:t>Стойност</a:t>
            </a:r>
            <a:endParaRPr lang="en-US" sz="29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Променливи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/>
              <a:t>Съхраняване на стойности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Oval 7"/>
          <p:cNvSpPr/>
          <p:nvPr/>
        </p:nvSpPr>
        <p:spPr bwMode="auto">
          <a:xfrm>
            <a:off x="6888915" y="2399446"/>
            <a:ext cx="352425" cy="434769"/>
          </a:xfrm>
          <a:prstGeom prst="ellipse">
            <a:avLst/>
          </a:prstGeom>
          <a:solidFill>
            <a:srgbClr val="FFFFF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909" y="2279856"/>
            <a:ext cx="2862181" cy="83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71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3242" y="1196125"/>
            <a:ext cx="12120470" cy="5201066"/>
          </a:xfrm>
        </p:spPr>
        <p:txBody>
          <a:bodyPr/>
          <a:lstStyle/>
          <a:p>
            <a:r>
              <a:rPr lang="ru-RU" b="1" dirty="0"/>
              <a:t>͏</a:t>
            </a:r>
            <a:r>
              <a:rPr lang="ru-RU" b="1" dirty="0">
                <a:solidFill>
                  <a:schemeClr val="bg1"/>
                </a:solidFill>
              </a:rPr>
              <a:t>Променлива</a:t>
            </a:r>
            <a:r>
              <a:rPr lang="ru-RU" dirty="0"/>
              <a:t> - </a:t>
            </a:r>
            <a:r>
              <a:rPr lang="ru-RU" b="1" dirty="0"/>
              <a:t>стойност</a:t>
            </a:r>
            <a:r>
              <a:rPr lang="ru-RU" dirty="0"/>
              <a:t>, записана в паметта на </a:t>
            </a:r>
            <a:r>
              <a:rPr lang="en-US" dirty="0"/>
              <a:t>Scratch</a:t>
            </a:r>
          </a:p>
          <a:p>
            <a:pPr lvl="1"/>
            <a:r>
              <a:rPr lang="bg-BG" dirty="0"/>
              <a:t>Може да променя </a:t>
            </a:r>
            <a:r>
              <a:rPr lang="bg-BG" b="1" dirty="0"/>
              <a:t>стойността си</a:t>
            </a:r>
            <a:endParaRPr lang="ru-RU" b="1" dirty="0"/>
          </a:p>
          <a:p>
            <a:pPr lvl="1"/>
            <a:r>
              <a:rPr lang="ru-RU" dirty="0"/>
              <a:t>Променливите могат да съдържат </a:t>
            </a:r>
            <a:r>
              <a:rPr lang="ru-RU" b="1" dirty="0"/>
              <a:t>само една стойност в</a:t>
            </a:r>
            <a:r>
              <a:rPr lang="ru-RU" dirty="0"/>
              <a:t> </a:t>
            </a:r>
            <a:r>
              <a:rPr lang="ru-RU" b="1" dirty="0"/>
              <a:t>даден момент</a:t>
            </a:r>
            <a:endParaRPr lang="en-US" b="1" dirty="0"/>
          </a:p>
          <a:p>
            <a:pPr lvl="1"/>
            <a:r>
              <a:rPr lang="bg-BG" dirty="0"/>
              <a:t>Стойностите на </a:t>
            </a:r>
            <a:r>
              <a:rPr lang="bg-BG" b="1" dirty="0"/>
              <a:t>променливите</a:t>
            </a:r>
            <a:r>
              <a:rPr lang="bg-BG" dirty="0"/>
              <a:t> </a:t>
            </a:r>
            <a:r>
              <a:rPr lang="ru-RU" dirty="0"/>
              <a:t>могат да бъдат </a:t>
            </a:r>
            <a:r>
              <a:rPr lang="ru-RU" b="1" dirty="0"/>
              <a:t>числа</a:t>
            </a:r>
            <a:r>
              <a:rPr lang="ru-RU" dirty="0"/>
              <a:t> или </a:t>
            </a:r>
            <a:r>
              <a:rPr lang="ru-RU" b="1" dirty="0"/>
              <a:t>текст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Променливи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 bwMode="auto">
          <a:xfrm>
            <a:off x="6968046" y="5336076"/>
            <a:ext cx="352425" cy="434769"/>
          </a:xfrm>
          <a:prstGeom prst="ellipse">
            <a:avLst/>
          </a:prstGeom>
          <a:solidFill>
            <a:srgbClr val="FFFFF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664" y="5545670"/>
            <a:ext cx="2862181" cy="838331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 bwMode="auto">
          <a:xfrm>
            <a:off x="2856092" y="4734129"/>
            <a:ext cx="3921369" cy="598819"/>
          </a:xfrm>
          <a:prstGeom prst="wedgeRoundRectCallout">
            <a:avLst>
              <a:gd name="adj1" fmla="val 15490"/>
              <a:gd name="adj2" fmla="val 1094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 на променливата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7472055" y="5332948"/>
            <a:ext cx="3015761" cy="886671"/>
          </a:xfrm>
          <a:prstGeom prst="wedgeRoundRectCallout">
            <a:avLst>
              <a:gd name="adj1" fmla="val -73603"/>
              <a:gd name="adj2" fmla="val 1589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Стойност на променливата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868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променлива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4" y="1097404"/>
            <a:ext cx="12202804" cy="5788608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3754316" y="1951893"/>
            <a:ext cx="4088422" cy="2039815"/>
          </a:xfrm>
          <a:prstGeom prst="wedgeRoundRectCallout">
            <a:avLst>
              <a:gd name="adj1" fmla="val -92730"/>
              <a:gd name="adj2" fmla="val -4076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Отваряме секцията с "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Променливи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 и натискаме "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Създаване на Променлива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909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променлива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8792"/>
            <a:ext cx="12191999" cy="5782596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 bwMode="auto">
          <a:xfrm>
            <a:off x="536331" y="1626577"/>
            <a:ext cx="3068515" cy="1222131"/>
          </a:xfrm>
          <a:prstGeom prst="wedgeRoundRectCallout">
            <a:avLst>
              <a:gd name="adj1" fmla="val 84038"/>
              <a:gd name="adj2" fmla="val 7185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Задаваме име на променливата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673797" y="3484661"/>
            <a:ext cx="2852418" cy="6239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7923805" y="1875408"/>
            <a:ext cx="4176444" cy="2353691"/>
          </a:xfrm>
          <a:prstGeom prst="wedgeRoundRectCallout">
            <a:avLst>
              <a:gd name="adj1" fmla="val -58095"/>
              <a:gd name="adj2" fmla="val 2588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дали променливата да бъде видима за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всички спайтове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или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само за избрания спрайт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4615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променлива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4383"/>
            <a:ext cx="12191999" cy="5861539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5273922" y="1406770"/>
            <a:ext cx="4422530" cy="1521070"/>
          </a:xfrm>
          <a:prstGeom prst="wedgeRoundRectCallout">
            <a:avLst>
              <a:gd name="adj1" fmla="val -29979"/>
              <a:gd name="adj2" fmla="val 10065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 създаване на променлива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трябва да ѝ присвоим стойност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190402" y="2066192"/>
            <a:ext cx="3625460" cy="1565031"/>
          </a:xfrm>
          <a:prstGeom prst="wedgeRoundRectCallout">
            <a:avLst>
              <a:gd name="adj1" fmla="val 61380"/>
              <a:gd name="adj2" fmla="val 8160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което може да я преизползваме, където е нужно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410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42900" y="5142975"/>
            <a:ext cx="11535508" cy="768084"/>
          </a:xfrm>
        </p:spPr>
        <p:txBody>
          <a:bodyPr/>
          <a:lstStyle/>
          <a:p>
            <a:r>
              <a:rPr lang="bg-BG" dirty="0" smtClean="0"/>
              <a:t>Алгоритъм за размяна на стойности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504" y="1195903"/>
            <a:ext cx="4690696" cy="312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3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Алгоритъм за размяна на стойности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 bwMode="auto">
          <a:xfrm>
            <a:off x="3367453" y="3007332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5462953" y="3007332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7558453" y="3007332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87261" y="2505199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dirty="0" smtClean="0"/>
              <a:t>А</a:t>
            </a:r>
            <a:endParaRPr 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5682761" y="2505199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792915" y="2505199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 smtClean="0"/>
              <a:t>C</a:t>
            </a:r>
            <a:endParaRPr lang="en-US" sz="2400" b="1" dirty="0"/>
          </a:p>
        </p:txBody>
      </p:sp>
      <p:sp>
        <p:nvSpPr>
          <p:cNvPr id="46" name="Rounded Rectangle 45"/>
          <p:cNvSpPr/>
          <p:nvPr/>
        </p:nvSpPr>
        <p:spPr bwMode="auto">
          <a:xfrm>
            <a:off x="3367453" y="1644405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ounded Rectangle 46"/>
          <p:cNvSpPr/>
          <p:nvPr/>
        </p:nvSpPr>
        <p:spPr bwMode="auto">
          <a:xfrm>
            <a:off x="5462953" y="1644405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Rounded Rectangle 47"/>
          <p:cNvSpPr/>
          <p:nvPr/>
        </p:nvSpPr>
        <p:spPr bwMode="auto">
          <a:xfrm>
            <a:off x="7558453" y="1644405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587261" y="1142272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dirty="0" smtClean="0"/>
              <a:t>А</a:t>
            </a:r>
            <a:endParaRPr lang="en-US" sz="24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5682761" y="1142272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B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792915" y="1142272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 smtClean="0"/>
              <a:t>C</a:t>
            </a:r>
            <a:endParaRPr lang="en-US" sz="2400" b="1" dirty="0"/>
          </a:p>
        </p:txBody>
      </p:sp>
      <p:sp>
        <p:nvSpPr>
          <p:cNvPr id="52" name="Rounded Rectangle 51"/>
          <p:cNvSpPr/>
          <p:nvPr/>
        </p:nvSpPr>
        <p:spPr bwMode="auto">
          <a:xfrm>
            <a:off x="3367453" y="5733186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Rounded Rectangle 52"/>
          <p:cNvSpPr/>
          <p:nvPr/>
        </p:nvSpPr>
        <p:spPr bwMode="auto">
          <a:xfrm>
            <a:off x="5462953" y="5733186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Rounded Rectangle 53"/>
          <p:cNvSpPr/>
          <p:nvPr/>
        </p:nvSpPr>
        <p:spPr bwMode="auto">
          <a:xfrm>
            <a:off x="7558453" y="5733186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587261" y="5231053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dirty="0" smtClean="0"/>
              <a:t>А</a:t>
            </a:r>
            <a:endParaRPr lang="en-US" sz="24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5682761" y="5231053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B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792915" y="5231053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 smtClean="0"/>
              <a:t>C</a:t>
            </a:r>
            <a:endParaRPr lang="en-US" sz="2400" b="1" dirty="0"/>
          </a:p>
        </p:txBody>
      </p:sp>
      <p:sp>
        <p:nvSpPr>
          <p:cNvPr id="58" name="Rounded Rectangle 57"/>
          <p:cNvSpPr/>
          <p:nvPr/>
        </p:nvSpPr>
        <p:spPr bwMode="auto">
          <a:xfrm>
            <a:off x="3367453" y="4370259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ounded Rectangle 58"/>
          <p:cNvSpPr/>
          <p:nvPr/>
        </p:nvSpPr>
        <p:spPr bwMode="auto">
          <a:xfrm>
            <a:off x="5462953" y="4370259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Rounded Rectangle 59"/>
          <p:cNvSpPr/>
          <p:nvPr/>
        </p:nvSpPr>
        <p:spPr bwMode="auto">
          <a:xfrm>
            <a:off x="7558453" y="4370259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587261" y="3868126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dirty="0" smtClean="0"/>
              <a:t>А</a:t>
            </a:r>
            <a:endParaRPr lang="en-US" sz="2400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5682761" y="3868126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B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792915" y="3868126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 smtClean="0"/>
              <a:t>C</a:t>
            </a:r>
            <a:endParaRPr lang="en-US" sz="2400" b="1" dirty="0"/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4747845" y="2127738"/>
            <a:ext cx="2810608" cy="80655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4677506" y="3566626"/>
            <a:ext cx="766397" cy="8036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>
            <a:off x="6741500" y="4911126"/>
            <a:ext cx="766397" cy="8036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Rounded Rectangular Callout 85"/>
          <p:cNvSpPr/>
          <p:nvPr/>
        </p:nvSpPr>
        <p:spPr bwMode="auto">
          <a:xfrm>
            <a:off x="102364" y="1142272"/>
            <a:ext cx="2785349" cy="1813468"/>
          </a:xfrm>
          <a:prstGeom prst="wedgeRoundRectCallout">
            <a:avLst>
              <a:gd name="adj1" fmla="val 81156"/>
              <a:gd name="adj2" fmla="val -4021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Целта ни е да разменим стойностите за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" name="Rectangle 86"/>
          <p:cNvSpPr/>
          <p:nvPr/>
        </p:nvSpPr>
        <p:spPr bwMode="auto">
          <a:xfrm>
            <a:off x="3791657" y="1281979"/>
            <a:ext cx="2494843" cy="321957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8" name="Rounded Rectangular Callout 87"/>
          <p:cNvSpPr/>
          <p:nvPr/>
        </p:nvSpPr>
        <p:spPr bwMode="auto">
          <a:xfrm>
            <a:off x="9273320" y="1281979"/>
            <a:ext cx="2479430" cy="1854507"/>
          </a:xfrm>
          <a:prstGeom prst="wedgeRoundRectCallout">
            <a:avLst>
              <a:gd name="adj1" fmla="val -66367"/>
              <a:gd name="adj2" fmla="val 4339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Временно присвояваме стойноста от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" name="Rounded Rectangular Callout 88"/>
          <p:cNvSpPr/>
          <p:nvPr/>
        </p:nvSpPr>
        <p:spPr bwMode="auto">
          <a:xfrm>
            <a:off x="257906" y="3331788"/>
            <a:ext cx="2382715" cy="1600689"/>
          </a:xfrm>
          <a:prstGeom prst="wedgeRoundRectCallout">
            <a:avLst>
              <a:gd name="adj1" fmla="val 78429"/>
              <a:gd name="adj2" fmla="val 3228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Сменяме стойноста на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тази на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0" name="Rounded Rectangular Callout 89"/>
          <p:cNvSpPr/>
          <p:nvPr/>
        </p:nvSpPr>
        <p:spPr bwMode="auto">
          <a:xfrm>
            <a:off x="9068529" y="3230680"/>
            <a:ext cx="3064853" cy="2523639"/>
          </a:xfrm>
          <a:prstGeom prst="wedgeRoundRectCallout">
            <a:avLst>
              <a:gd name="adj1" fmla="val -114052"/>
              <a:gd name="adj2" fmla="val 4132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Финалната стъпка е да прехвърлим стойноста от </a:t>
            </a:r>
            <a:r>
              <a:rPr lang="en-US" sz="24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bg-BG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bg-BG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която временно е запазена на </a:t>
            </a:r>
            <a:r>
              <a:rPr lang="en-US" sz="24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bg-BG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</a:t>
            </a:r>
            <a:r>
              <a:rPr lang="en-US" sz="24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en-US" sz="24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53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/>
      <p:bldP spid="20" grpId="0"/>
      <p:bldP spid="21" grpId="0"/>
      <p:bldP spid="52" grpId="0" animBg="1"/>
      <p:bldP spid="53" grpId="0" animBg="1"/>
      <p:bldP spid="54" grpId="0" animBg="1"/>
      <p:bldP spid="55" grpId="0"/>
      <p:bldP spid="56" grpId="0"/>
      <p:bldP spid="57" grpId="0"/>
      <p:bldP spid="58" grpId="0" animBg="1"/>
      <p:bldP spid="59" grpId="0" animBg="1"/>
      <p:bldP spid="60" grpId="0" animBg="1"/>
      <p:bldP spid="61" grpId="0"/>
      <p:bldP spid="62" grpId="0"/>
      <p:bldP spid="63" grpId="0"/>
      <p:bldP spid="86" grpId="0" animBg="1"/>
      <p:bldP spid="87" grpId="0" animBg="1"/>
      <p:bldP spid="88" grpId="0" animBg="1"/>
      <p:bldP spid="89" grpId="0" animBg="1"/>
      <p:bldP spid="90" grpId="0" animBg="1"/>
    </p:bld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7620</TotalTime>
  <Words>675</Words>
  <Application>Microsoft Office PowerPoint</Application>
  <PresentationFormat>Widescreen</PresentationFormat>
  <Paragraphs>135</Paragraphs>
  <Slides>23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Алгоритми за размяна на стойности и броене на елементи</vt:lpstr>
      <vt:lpstr>Съдържание</vt:lpstr>
      <vt:lpstr>PowerPoint Presentation</vt:lpstr>
      <vt:lpstr>Променливи</vt:lpstr>
      <vt:lpstr>Създаване на променлива</vt:lpstr>
      <vt:lpstr>Създаване на променлива</vt:lpstr>
      <vt:lpstr>Създаване на променлива</vt:lpstr>
      <vt:lpstr>PowerPoint Presentation</vt:lpstr>
      <vt:lpstr>Алгоритъм за размяна на стойности</vt:lpstr>
      <vt:lpstr>Пример в Scratch</vt:lpstr>
      <vt:lpstr>PowerPoint Presentation</vt:lpstr>
      <vt:lpstr>Неудобната пейка – код на котката</vt:lpstr>
      <vt:lpstr>Неудобната пейка – код на пингвина</vt:lpstr>
      <vt:lpstr>Неудобната пейка – видео</vt:lpstr>
      <vt:lpstr>PowerPoint Presentation</vt:lpstr>
      <vt:lpstr>Алгоритъм за броене на елементи</vt:lpstr>
      <vt:lpstr>PowerPoint Presentation</vt:lpstr>
      <vt:lpstr>Крадецът на ябълки – код на ябълката</vt:lpstr>
      <vt:lpstr>Крадецът на ябълки – код на котката</vt:lpstr>
      <vt:lpstr>Крадецът на ябълки – видео</vt:lpstr>
      <vt:lpstr>Обобщение</vt:lpstr>
      <vt:lpstr>PowerPoint Presentation</vt:lpstr>
      <vt:lpstr>Лиценз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the Trainers</dc:title>
  <dc:subject>Train the Trainers - – Practical Training Course @ SoftUni</dc:subject>
  <dc:creator>Software University Foundation</dc:creator>
  <cp:keywords>Trainers, Trainer, Train the Trainers, Software University, SoftUni, programming, coding, software development, education, training, course</cp:keywords>
  <dc:description>Train the Trainers Course @ SoftUni – https://softuni.bg/opencourses/train-the-trainers</dc:description>
  <cp:lastModifiedBy>PC</cp:lastModifiedBy>
  <cp:revision>1060</cp:revision>
  <dcterms:created xsi:type="dcterms:W3CDTF">2018-05-23T13:08:44Z</dcterms:created>
  <dcterms:modified xsi:type="dcterms:W3CDTF">2023-08-24T14:59:00Z</dcterms:modified>
  <cp:category>computer programming, programming</cp:category>
</cp:coreProperties>
</file>